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0" r:id="rId2"/>
    <p:sldMasterId id="2147483672" r:id="rId3"/>
    <p:sldMasterId id="2147483684" r:id="rId4"/>
    <p:sldMasterId id="2147483708" r:id="rId5"/>
    <p:sldMasterId id="2147483696" r:id="rId6"/>
  </p:sldMasterIdLst>
  <p:handoutMasterIdLst>
    <p:handoutMasterId r:id="rId19"/>
  </p:handoutMasterIdLst>
  <p:sldIdLst>
    <p:sldId id="273" r:id="rId7"/>
    <p:sldId id="259" r:id="rId8"/>
    <p:sldId id="269" r:id="rId9"/>
    <p:sldId id="261" r:id="rId10"/>
    <p:sldId id="270" r:id="rId11"/>
    <p:sldId id="274" r:id="rId12"/>
    <p:sldId id="280" r:id="rId13"/>
    <p:sldId id="281" r:id="rId14"/>
    <p:sldId id="282" r:id="rId15"/>
    <p:sldId id="283" r:id="rId16"/>
    <p:sldId id="266" r:id="rId17"/>
    <p:sldId id="272" r:id="rId18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A0015"/>
    <a:srgbClr val="BC0021"/>
    <a:srgbClr val="950027"/>
    <a:srgbClr val="A600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2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DAA05-F946-4652-9E98-2150507594AF}" type="datetimeFigureOut">
              <a:rPr lang="en-AU" smtClean="0"/>
              <a:pPr/>
              <a:t>31/12/2015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593C-99C7-4C31-8482-5E6457F77FD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778623-032E-4547-BC2C-1D33BFCE3ADC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B29B05-7ECF-4A6B-90F2-8EF93A500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CA47C4-44FC-4141-8933-29FBFF72D38D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9392EAA-2871-4D3A-A08F-393E118FB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711003-FF45-4B5A-BDEF-8C192B8C87E7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ED3677-0BD5-4F80-9EC3-43C924EC0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99BA8-4371-4A98-95AA-E61CBBCD3955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8F7F4-8DB3-4282-A6B0-09A3E61BD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27ADB-11CF-486B-8463-A05A1CEF6408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E4EE9-C8EB-42E0-88BF-E97EBA6CD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D3172-33E1-4F0B-8B8A-D788BD91478C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D6D67-1B3C-4E35-A8E3-AD681CA5C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EC099-E481-4E52-B051-7B078339DA4F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5EA49-BD3C-4D2E-8AE5-13C8C500F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7DDBA5-3579-4246-891C-0E7BDE706F99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37C28-B1D9-435A-A3B4-DC6B69F29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01936-FA4B-4A13-B763-B54FAEFC0997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D85BF-37A9-48E9-BC8C-2CBB1FA1A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7B734-2A90-4CC6-A5CD-A9B3BE8D8623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76BB-AF6D-46C4-9E4B-526796E55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C8AD0-CEC1-45EA-B56A-A30A0A0C4526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E6431-27C5-4FCC-94C2-F3DB1B94E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CB25BB-5057-4CA1-ADF8-3C812EE291D4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72E739-21B8-4C20-A548-BC4278752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5E1AC-F46B-4822-9F58-A7F949B90CED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172C0-A902-4EFE-8355-D1413F44A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FB297-4D97-4BD5-8112-38D1F96C205E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666B3-3D1D-44A2-AF8E-2BA5237B1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01028-C8F0-440C-8F18-A5864B928BB0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67C11-A38A-4B97-97EA-E0D8F05F65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405738-3DDB-4DAC-8ECD-FAC9A5CFC47E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BE8B8-6D93-4BC9-82C2-34715DA73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8A139B-DA2E-4846-B729-4C35D317F409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255D9-E379-4965-A70C-B209F19DC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34F7B3-6BA8-4052-9999-38F5171CCA86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E9287-FB2F-48EA-8525-76C7C1068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F52C4-C0C7-4278-B680-7E161F3A15EF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62901-A120-41B0-A2DC-8A8295CB8E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90D5B-2733-49D9-B7FC-396BA7C73474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B8ECC-B577-4ADB-90B2-A1A268527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65DED-16C4-4B73-91EC-14CBCA4B8544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1CBD7-9CAA-4E92-A4D6-FDFC2949D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69E21-8B7A-45A2-BA8E-4D15855AC6DB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FD04E-A166-47F6-A92B-1124415471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53ED76-9DA1-4953-86A0-5425A0C52C81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E37B64-37A3-4846-856E-C35CEDDDC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29948-4533-413E-AB99-7DC1F1BCD256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A4B73-5801-495B-8438-3FB1367B2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148D-8B2C-4404-86A3-51E7A5D8577F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3D490-A75D-43E1-97AF-E053C50FE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22EE58-2BC5-411D-9065-237F08FF81E3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13CE4-5CA1-4F43-8F32-6851442D4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FDB8E3-50D2-4157-81A4-13F552763B8D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E6493-8FAD-40AB-80A8-B3DF1B0BA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F00D6-C18D-4C13-874B-30D917CF0095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8ADCC-5F4A-4E32-B6C9-1AE94824D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B27B66-B551-4B37-B706-AE1F59F4FBD4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58794-B15A-41DE-8850-FCC150E1C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745E3-940B-4138-BC27-023697BFB9DE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51519-9B41-49BF-9DC3-1869C5B0C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0F0C9-CA4D-4D42-BFF6-96E8780C0607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DA5D8-40B3-4EC2-BEEE-366CFAADB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30048-FBC9-46B5-9D69-617E16F57C94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FF8ED-F417-43C7-9163-87E6D6EAC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4C202-E4EE-4635-9B16-5BE876FD4195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9F999-9B10-4FF6-8DC2-0C4C02E24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1ECD16-8FEE-4246-A4EE-1EE3E852AA9C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E7EEEB-8A7F-4EB1-87FF-C0CCFDEC7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CF956-5B77-402B-89D9-69CE8E90BE58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3C230-3655-4666-B7E0-1E315AA865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73C2C-4D52-449B-8371-21CCBE7A40BF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6677-2D72-4DB7-9611-2BFB88162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69E26-CC10-460E-B799-2ED4F0248951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0D350-BCCC-4B9B-852D-6C2EA7F4D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C7900E-5295-4327-9EBE-06676334FAAD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D3954-8E7F-428D-BCEE-B4F4B4F33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8EB68-F438-465E-B053-FC1B75DD02AF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D4C42-06CB-40BF-9E85-F788D108AE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C5CA10-BCD2-4095-84F6-4E8AA6C27791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3119CB-7B6F-4ACA-970B-ED9567A360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AFC8CD-5D09-489B-A3F6-2EB657C51D4E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93A44A-EFB9-4AAA-9140-65ED078A3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5F792B-F0E2-4958-B464-537565BDC6F6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BE9C05-4FC4-484D-95C8-75969ED45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4C3ACB-D85F-4896-B1C2-1F8364022832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5A8890-BDD0-4F28-9C81-D105DE062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79EC40-3D92-44B0-B181-301EDE53D47A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8A7002-A1F9-4F90-A365-7E6CA33A5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613A07-554E-4329-957A-7BF5EFCDF825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18D364-B63B-410E-8703-95B048001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AA2DBF-47D9-444A-A788-6A72A2C4F08A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1775E7-801C-4B69-9026-171467F03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3F27606-4795-4A5D-802E-2316E17DF011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C16D7AF-97B8-4BA6-9055-6244ABC54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1D8B0A-05B9-4629-82B7-A016382D84D1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03A568-9939-490A-9A60-B1FDD53D9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C598A9-A928-4422-9395-314D15EBBE6C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23B5E7-ADB7-43F1-8BF3-4076778E5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98C8C3-3687-4860-B29C-9000055C425B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D5EA88-9CE6-4DC0-A85D-31BB8A69E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837ABC-1ECA-40B4-B897-F3C6A531F34B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29E31C-4FBC-4D76-AA91-7DC63FBD6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5E8C7-0679-4EC3-96BB-44B017885B87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46A6E-1E2D-4A25-9F6B-3915B837D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B036C-7F4A-4DF2-8446-D51509EC042D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2BF8B-A128-4F75-98B5-970B93DAE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9615EC-5C8A-44AA-B80A-4BDD843AF376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E49A3-2E4D-42AA-9615-3EC04C4E30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15A42C-9E82-466A-9EF2-EEC4FCC9A750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929EB-51AC-4E57-915C-261ABE572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3382C7-5955-4AFD-8BDE-C4B5E6940915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680A1E-5BBB-4B74-8994-E35E4E8E9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2FDEC-889F-4C73-B5B1-F61A66412B31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6F4D7-7A60-4ADA-A566-73F23B7A2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10980-B3EE-4DAB-8D40-892B257D0853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4CACE-7EA1-4595-BD30-9FA2CB6A2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99F0C-338F-4236-9FE7-8577BF88A4D1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896C3-5D10-4A23-97B5-0C1F29887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BF8655-E0CD-4F54-BEC6-7332E34D1F93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A0971-14D0-43D6-A019-6A8F21747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BBD0A-9192-4917-AF3B-240229F15A87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FECD6-170A-4BB9-886D-D8F107D34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4D241-A859-4344-964B-A2F0278BFD7E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A87F-8F69-4AFB-9D01-8710748ED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23EBA-8711-427F-B8B0-E6BC10CEC77F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2D174-9252-42B2-BDAF-5644355F4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052622-D115-4C68-B8EB-7949CE7569E8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6A6397D-EDCF-428E-A5F5-31EDB5E9C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280E9F-2FF7-4B0F-8B8F-696FAFB2FE66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0A8E3D-753F-4C7F-A7D6-92BD64E47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3458B9-807E-40E6-B183-FDA6FD13A926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7602BC-A277-4611-A6A2-7DE84C261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6C13C84-1C5A-4865-933A-09BE0F08380A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677FD0E-3AD1-4820-B302-435FD73036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68BA9AC-927A-404C-AE73-963548210681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183C657-3210-4220-9303-5DE3DAA830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5AEDD69-E3BD-47BB-AB38-A3A76728EF9E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FB36A49-7A76-4347-B664-044FF1DB42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747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EB4BC87-0EF1-40FF-BB8A-FA3D1E2DFCCC}" type="datetimeFigureOut">
              <a:rPr lang="en-US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854471A-553F-413D-9680-935B920568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mcelroy@stonnington.vic.gov.au" TargetMode="Externa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sz="3600" b="1" dirty="0" smtClean="0"/>
          </a:p>
          <a:p>
            <a:pPr>
              <a:buNone/>
            </a:pPr>
            <a:r>
              <a:rPr lang="en-AU" sz="3600" b="1" dirty="0" smtClean="0"/>
              <a:t>DRAFT</a:t>
            </a:r>
          </a:p>
          <a:p>
            <a:pPr>
              <a:buNone/>
            </a:pPr>
            <a:r>
              <a:rPr lang="en-AU" sz="3600" b="1" dirty="0" smtClean="0"/>
              <a:t>INNER MELBOURNE ACTION PLAN </a:t>
            </a:r>
          </a:p>
          <a:p>
            <a:pPr>
              <a:buNone/>
            </a:pPr>
            <a:r>
              <a:rPr lang="en-AU" sz="3600" b="1" dirty="0" smtClean="0"/>
              <a:t>2015-2025</a:t>
            </a:r>
          </a:p>
          <a:p>
            <a:pPr>
              <a:buNone/>
            </a:pPr>
            <a:endParaRPr lang="en-AU" b="1" dirty="0" smtClean="0"/>
          </a:p>
          <a:p>
            <a:pPr>
              <a:buNone/>
            </a:pPr>
            <a:r>
              <a:rPr lang="en-AU" sz="2000" dirty="0" smtClean="0"/>
              <a:t>Presented by Elissa McElroy</a:t>
            </a:r>
          </a:p>
          <a:p>
            <a:pPr>
              <a:buNone/>
            </a:pPr>
            <a:r>
              <a:rPr lang="en-AU" sz="2000" dirty="0" smtClean="0"/>
              <a:t>IMAP Executive Officer</a:t>
            </a:r>
          </a:p>
          <a:p>
            <a:pPr>
              <a:buNone/>
            </a:pPr>
            <a:endParaRPr lang="en-AU" sz="900" dirty="0" smtClean="0"/>
          </a:p>
          <a:p>
            <a:pPr>
              <a:buNone/>
            </a:pPr>
            <a:r>
              <a:rPr lang="en-AU" sz="2000" dirty="0" smtClean="0"/>
              <a:t>January 2016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6875"/>
            <a:ext cx="8229600" cy="466726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GOALS &amp; STRATEGIES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A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400300"/>
            <a:ext cx="6743700" cy="3725863"/>
          </a:xfrm>
        </p:spPr>
        <p:txBody>
          <a:bodyPr/>
          <a:lstStyle/>
          <a:p>
            <a:r>
              <a:rPr lang="en-AU" dirty="0" smtClean="0"/>
              <a:t>Goal 1</a:t>
            </a: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295275" y="2286000"/>
            <a:ext cx="8524875" cy="40005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571500" y="2400300"/>
            <a:ext cx="8115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Goal 5: </a:t>
            </a:r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Leadership in achieving environmental sustainability and climate change adaptation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Strategies cover topics :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Achieve a reduction in  consumption of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potable water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per capita;          an increase in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alternative (non-potable) water sources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; and                  a reduction in the amount of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total nitrogen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contributed to the waterways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Develop regional approaches to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flood mitigation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Reduce total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greenhouse gas emissions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associated with Council operations.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Increase uptake of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environmental sustainable design (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ESD) outcomes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Improve community &amp; Council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resilience to impacts of climate change </a:t>
            </a:r>
          </a:p>
          <a:p>
            <a:pPr>
              <a:spcBef>
                <a:spcPts val="900"/>
              </a:spcBef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66900"/>
            <a:ext cx="8229600" cy="450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latin typeface="Arial"/>
                <a:cs typeface="Arial"/>
              </a:rPr>
              <a:t>PROJECT SELECTION &amp; IMPLEMENTATION</a:t>
            </a:r>
          </a:p>
        </p:txBody>
      </p:sp>
      <p:pic>
        <p:nvPicPr>
          <p:cNvPr id="95234" name="Picture 7" descr="IMAP_Implement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81250"/>
            <a:ext cx="70993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Content Placeholder 2"/>
          <p:cNvSpPr txBox="1">
            <a:spLocks/>
          </p:cNvSpPr>
          <p:nvPr/>
        </p:nvSpPr>
        <p:spPr bwMode="auto">
          <a:xfrm>
            <a:off x="635000" y="5716588"/>
            <a:ext cx="26924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sz="1600">
              <a:latin typeface="Gotham Medium" pitchFamily="1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816100"/>
            <a:ext cx="4064000" cy="40259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NEXT STEPS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000" dirty="0" smtClean="0">
              <a:latin typeface="Arial"/>
              <a:ea typeface="+mn-ea"/>
              <a:cs typeface="Arial"/>
            </a:endParaRP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Arial"/>
                <a:ea typeface="ＭＳ Ｐゴシック" charset="0"/>
                <a:cs typeface="Arial"/>
              </a:rPr>
              <a:t>Draft </a:t>
            </a:r>
            <a:r>
              <a:rPr lang="en-US" sz="2000" dirty="0">
                <a:latin typeface="Arial"/>
                <a:ea typeface="ＭＳ Ｐゴシック" charset="0"/>
                <a:cs typeface="Arial"/>
              </a:rPr>
              <a:t>Plan </a:t>
            </a:r>
            <a:r>
              <a:rPr lang="en-US" sz="2000" dirty="0" smtClean="0">
                <a:latin typeface="Arial"/>
                <a:ea typeface="ＭＳ Ｐゴシック" charset="0"/>
                <a:cs typeface="Arial"/>
              </a:rPr>
              <a:t>available for comment in 2016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Arial"/>
                <a:ea typeface="+mn-ea"/>
                <a:cs typeface="Arial"/>
              </a:rPr>
              <a:t>External consultation to be undertaken in Jan / Feb 2016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Arial"/>
                <a:ea typeface="+mn-ea"/>
                <a:cs typeface="Arial"/>
              </a:rPr>
              <a:t>Preparation of Final Plan for Council  approvals in April / May 2016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endParaRPr lang="en-US" sz="2000" dirty="0" smtClean="0"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78400" y="3303588"/>
            <a:ext cx="4064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Contact</a:t>
            </a:r>
          </a:p>
          <a:p>
            <a:pPr>
              <a:spcBef>
                <a:spcPts val="1080"/>
              </a:spcBef>
              <a:buFont typeface="Arial" charset="0"/>
              <a:buNone/>
              <a:defRPr/>
            </a:pPr>
            <a:r>
              <a:rPr lang="en-US" sz="2000" dirty="0" err="1" smtClean="0">
                <a:latin typeface="Arial"/>
                <a:cs typeface="Arial"/>
              </a:rPr>
              <a:t>Elissa</a:t>
            </a:r>
            <a:r>
              <a:rPr lang="en-US" sz="2000" dirty="0" smtClean="0">
                <a:latin typeface="Arial"/>
                <a:cs typeface="Arial"/>
              </a:rPr>
              <a:t> McElroy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 smtClean="0">
                <a:latin typeface="Arial"/>
                <a:cs typeface="Arial"/>
              </a:rPr>
              <a:t>IMAP Executive Officer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 smtClean="0">
                <a:latin typeface="Arial"/>
                <a:cs typeface="Arial"/>
                <a:hlinkClick r:id="rId2"/>
              </a:rPr>
              <a:t>emcelroy@stonnington.vic.gov.au</a:t>
            </a:r>
            <a:endParaRPr lang="en-US" sz="20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 smtClean="0">
                <a:latin typeface="Arial"/>
                <a:cs typeface="Arial"/>
              </a:rPr>
              <a:t>T 9829 1110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 smtClean="0">
                <a:latin typeface="Arial"/>
                <a:cs typeface="Arial"/>
              </a:rPr>
              <a:t>M 0404 248 450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100"/>
            <a:ext cx="8229600" cy="28146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PURPOSE</a:t>
            </a:r>
            <a:r>
              <a:rPr lang="en-US" sz="2400" dirty="0" smtClean="0">
                <a:latin typeface="Arial"/>
                <a:ea typeface="+mn-ea"/>
                <a:cs typeface="Arial"/>
              </a:rPr>
              <a:t> 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Arial"/>
                <a:ea typeface="+mn-ea"/>
                <a:cs typeface="Arial"/>
              </a:rPr>
              <a:t>To present the </a:t>
            </a:r>
            <a:r>
              <a:rPr lang="en-US" sz="2000" dirty="0" smtClean="0">
                <a:latin typeface="Arial"/>
                <a:cs typeface="Arial"/>
              </a:rPr>
              <a:t>Draft Inner Melbourne Action Plan  2015-2025    (Draft Plan) </a:t>
            </a:r>
            <a:r>
              <a:rPr lang="en-US" sz="2000" dirty="0" smtClean="0">
                <a:latin typeface="Arial"/>
                <a:cs typeface="Arial"/>
              </a:rPr>
              <a:t>for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external engagement </a:t>
            </a:r>
            <a:r>
              <a:rPr lang="en-US" sz="2000" dirty="0" smtClean="0">
                <a:latin typeface="Arial"/>
                <a:cs typeface="Arial"/>
              </a:rPr>
              <a:t>and comment prior to the </a:t>
            </a:r>
            <a:r>
              <a:rPr lang="en-US" sz="2000" dirty="0" smtClean="0">
                <a:latin typeface="Arial"/>
                <a:cs typeface="Arial"/>
              </a:rPr>
              <a:t>preparation of the Final Plan</a:t>
            </a:r>
            <a:r>
              <a:rPr lang="en-US" sz="2000" dirty="0" smtClean="0">
                <a:latin typeface="Arial"/>
                <a:ea typeface="+mn-ea"/>
                <a:cs typeface="Arial"/>
              </a:rPr>
              <a:t>.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Seeking any potential amendments </a:t>
            </a:r>
            <a:r>
              <a:rPr lang="en-US" sz="2000" dirty="0" smtClean="0">
                <a:latin typeface="Arial"/>
                <a:cs typeface="Arial"/>
              </a:rPr>
              <a:t>and comments by 29 February 2016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88066" name="Rectangle 6"/>
          <p:cNvSpPr>
            <a:spLocks noChangeArrowheads="1"/>
          </p:cNvSpPr>
          <p:nvPr/>
        </p:nvSpPr>
        <p:spPr bwMode="auto">
          <a:xfrm>
            <a:off x="457200" y="4198938"/>
            <a:ext cx="171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Gotham Medium" pitchFamily="1" charset="0"/>
              </a:rPr>
              <a:t>TIMELINE</a:t>
            </a:r>
            <a:endParaRPr lang="en-US" sz="2400"/>
          </a:p>
        </p:txBody>
      </p:sp>
      <p:pic>
        <p:nvPicPr>
          <p:cNvPr id="8806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463" y="4330700"/>
            <a:ext cx="596423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50"/>
            <a:ext cx="8686800" cy="46577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GOVERNANCE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Inner Melbourne Action Plan (IMAP) established in 2006</a:t>
            </a:r>
            <a:endParaRPr lang="en-US" sz="1800" dirty="0" smtClean="0">
              <a:latin typeface="Arial"/>
              <a:ea typeface="ＭＳ Ｐゴシック" charset="0"/>
              <a:cs typeface="Arial"/>
            </a:endParaRPr>
          </a:p>
          <a:p>
            <a:pPr marL="180000" eaLnBrk="1" fontAlgn="auto" hangingPunct="1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5 Special Committees </a:t>
            </a:r>
          </a:p>
          <a:p>
            <a:pPr marL="180000" eaLnBrk="1" fontAlgn="auto" hangingPunct="1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Changed governance environment required Plan update:</a:t>
            </a:r>
            <a:endParaRPr lang="en-US" sz="1800" dirty="0" smtClean="0">
              <a:latin typeface="Arial"/>
              <a:cs typeface="Arial"/>
            </a:endParaRPr>
          </a:p>
          <a:p>
            <a:pPr lvl="1" eaLnBrk="1" hangingPunct="1">
              <a:spcBef>
                <a:spcPts val="238"/>
              </a:spcBef>
              <a:buFontTx/>
              <a:buChar char="-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Inclusion of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Maribyrnong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Council in IMAP region </a:t>
            </a:r>
          </a:p>
          <a:p>
            <a:pPr lvl="1" eaLnBrk="1" hangingPunct="1">
              <a:spcBef>
                <a:spcPts val="238"/>
              </a:spcBef>
              <a:buFont typeface="Arial" pitchFamily="34" charset="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   Plan Melbourne (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Central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Subregion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Focus on regional actions that deliver agreed regional outcomes 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Each stakeholder receives benefits they could not achieve by acting alone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400" dirty="0" smtClean="0">
              <a:latin typeface="Gotham Book" pitchFamily="1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sz="400" dirty="0" smtClean="0">
              <a:latin typeface="Gotham Book" pitchFamily="1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KEY REQUESTS 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for Draft Plan from 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Councillor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Workshop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180000" eaLnBrk="1" fontAlgn="auto" hangingPunct="1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Greater advocacy </a:t>
            </a:r>
          </a:p>
          <a:p>
            <a:pPr marL="180000" eaLnBrk="1" fontAlgn="auto" hangingPunct="1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Partner with government </a:t>
            </a:r>
          </a:p>
          <a:p>
            <a:pPr marL="180000" eaLnBrk="1" fontAlgn="auto" hangingPunct="1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Economies of scale, share resources and services, reduce duplication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800" dirty="0" smtClean="0">
              <a:latin typeface="Gotham Book" pitchFamily="1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800" dirty="0" smtClean="0">
              <a:latin typeface="Gotham Book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ontent Placeholder 2"/>
          <p:cNvSpPr>
            <a:spLocks noGrp="1"/>
          </p:cNvSpPr>
          <p:nvPr>
            <p:ph idx="1"/>
          </p:nvPr>
        </p:nvSpPr>
        <p:spPr>
          <a:xfrm>
            <a:off x="501650" y="1790700"/>
            <a:ext cx="8394700" cy="1320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VISION</a:t>
            </a:r>
          </a:p>
          <a:p>
            <a:pPr marL="0" indent="0" eaLnBrk="1" hangingPunct="1">
              <a:spcBef>
                <a:spcPts val="900"/>
              </a:spcBef>
              <a:buFont typeface="Arial" pitchFamily="34" charset="0"/>
              <a:buNone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Inner Melbourne will continue to improve its internationally-renowned liveability whilst responding to the challenges of rapid growth.</a:t>
            </a:r>
          </a:p>
        </p:txBody>
      </p:sp>
      <p:sp>
        <p:nvSpPr>
          <p:cNvPr id="90114" name="Content Placeholder 2"/>
          <p:cNvSpPr txBox="1">
            <a:spLocks/>
          </p:cNvSpPr>
          <p:nvPr/>
        </p:nvSpPr>
        <p:spPr bwMode="auto">
          <a:xfrm>
            <a:off x="457200" y="3111500"/>
            <a:ext cx="80391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400" b="1">
                <a:latin typeface="Arial" pitchFamily="34" charset="0"/>
                <a:cs typeface="Arial" pitchFamily="34" charset="0"/>
              </a:rPr>
              <a:t>MISSION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900"/>
              </a:spcBef>
              <a:buFont typeface="Arial" pitchFamily="34" charset="0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The IMAP Implementation Committee and their respective Councils will pursue the following mission to achieve IMAP</a:t>
            </a:r>
            <a:r>
              <a:rPr lang="en-US" altLang="en-US" sz="2000">
                <a:latin typeface="Arial" pitchFamily="34" charset="0"/>
                <a:cs typeface="Arial" pitchFamily="34" charset="0"/>
              </a:rPr>
              <a:t>’</a:t>
            </a:r>
            <a:r>
              <a:rPr lang="en-US" sz="2000">
                <a:latin typeface="Arial" pitchFamily="34" charset="0"/>
                <a:cs typeface="Arial" pitchFamily="34" charset="0"/>
              </a:rPr>
              <a:t>s Vision and Goals:</a:t>
            </a:r>
          </a:p>
        </p:txBody>
      </p:sp>
      <p:pic>
        <p:nvPicPr>
          <p:cNvPr id="90115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68800"/>
            <a:ext cx="6375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ontent Placeholder 2"/>
          <p:cNvSpPr txBox="1">
            <a:spLocks/>
          </p:cNvSpPr>
          <p:nvPr/>
        </p:nvSpPr>
        <p:spPr bwMode="auto">
          <a:xfrm>
            <a:off x="4914900" y="1803400"/>
            <a:ext cx="39243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400" b="1">
                <a:latin typeface="Arial" pitchFamily="34" charset="0"/>
                <a:cs typeface="Arial" pitchFamily="34" charset="0"/>
              </a:rPr>
              <a:t>OUTCOMES</a:t>
            </a:r>
          </a:p>
          <a:p>
            <a:pPr>
              <a:spcBef>
                <a:spcPts val="1000"/>
              </a:spcBef>
              <a:buFont typeface="Arial" pitchFamily="34" charset="0"/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What Melbourne could look like in 10 years</a:t>
            </a:r>
            <a:r>
              <a:rPr lang="en-US" altLang="en-US">
                <a:latin typeface="Arial" pitchFamily="34" charset="0"/>
                <a:cs typeface="Arial" pitchFamily="34" charset="0"/>
              </a:rPr>
              <a:t>’</a:t>
            </a:r>
            <a:r>
              <a:rPr lang="en-US">
                <a:latin typeface="Arial" pitchFamily="34" charset="0"/>
                <a:cs typeface="Arial" pitchFamily="34" charset="0"/>
              </a:rPr>
              <a:t> time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4457700" cy="5715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GOALS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4900" y="3024188"/>
            <a:ext cx="4064000" cy="32623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STRATEGIES</a:t>
            </a:r>
          </a:p>
          <a:p>
            <a:pPr>
              <a:spcBef>
                <a:spcPts val="900"/>
              </a:spcBef>
              <a:buFont typeface="Arial" pitchFamily="34" charset="0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27 Strategies under the 5 Goals: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Detail </a:t>
            </a:r>
            <a:r>
              <a:rPr lang="en-US" dirty="0">
                <a:latin typeface="Arial" pitchFamily="34" charset="0"/>
                <a:cs typeface="Arial" pitchFamily="34" charset="0"/>
              </a:rPr>
              <a:t>IMAP Councils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>
                <a:latin typeface="Arial" pitchFamily="34" charset="0"/>
                <a:cs typeface="Arial" pitchFamily="34" charset="0"/>
              </a:rPr>
              <a:t> regional planning, cooperation and joint approach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Identify Opportunities for advocacy, partnerships and efficiencies to guide the Working Groups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4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13000"/>
            <a:ext cx="3995738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6875"/>
            <a:ext cx="8229600" cy="466726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GOALS &amp; STRATEGIES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A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400300"/>
            <a:ext cx="6743700" cy="3725863"/>
          </a:xfrm>
        </p:spPr>
        <p:txBody>
          <a:bodyPr/>
          <a:lstStyle/>
          <a:p>
            <a:r>
              <a:rPr lang="en-AU" dirty="0" smtClean="0"/>
              <a:t>Goal 1</a:t>
            </a: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295275" y="2286000"/>
            <a:ext cx="8524875" cy="362902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571500" y="2400300"/>
            <a:ext cx="81153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Goal 1: A globally significant, strong and diverse economy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Strategies cover topics :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Foster growth in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knowledge economy &amp; creative industry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sectors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Promote investment in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specialist economic clusters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Market inner Melbourne as a world-class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tourism destination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Ensure Inner Melbourne's entertainment precincts are regarded as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safe, accessible and vibrant places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6875"/>
            <a:ext cx="8229600" cy="466726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GOALS &amp; STRATEGIES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A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400300"/>
            <a:ext cx="6743700" cy="3725863"/>
          </a:xfrm>
        </p:spPr>
        <p:txBody>
          <a:bodyPr/>
          <a:lstStyle/>
          <a:p>
            <a:r>
              <a:rPr lang="en-AU" dirty="0" smtClean="0"/>
              <a:t>Goal 1</a:t>
            </a: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295275" y="2286000"/>
            <a:ext cx="8524875" cy="399097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571500" y="2400300"/>
            <a:ext cx="81153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Goal 2: A connected transport network that offers real travel choices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Strategies cover topics 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Develop an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integrated and connected regional transport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network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Advocate to improve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public transport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across Inner Melbourne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Make Inner Melbourne a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'cycling friendly'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region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Make Inner Melbourne a great place for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walking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Reduce the impact of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through traffic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across Inner Melbourne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Advocate for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re-prioritised road space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which allocates/prioritises walking, bike riding and public transport on selected roads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Delineate a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priority freight network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to meet the needs of the increased freight task</a:t>
            </a:r>
          </a:p>
          <a:p>
            <a:pPr>
              <a:spcBef>
                <a:spcPts val="900"/>
              </a:spcBef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6875"/>
            <a:ext cx="8229600" cy="466726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GOALS &amp; STRATEGIES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A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400300"/>
            <a:ext cx="6743700" cy="3725863"/>
          </a:xfrm>
        </p:spPr>
        <p:txBody>
          <a:bodyPr/>
          <a:lstStyle/>
          <a:p>
            <a:r>
              <a:rPr lang="en-AU" dirty="0" smtClean="0"/>
              <a:t>Goal 1</a:t>
            </a: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295275" y="2133601"/>
            <a:ext cx="8524875" cy="442912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514350" y="2257425"/>
            <a:ext cx="817245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Goal 3:</a:t>
            </a:r>
            <a:r>
              <a:rPr lang="en-A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Diverse, vibrant, healthy &amp; inclusive communities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Strategies cover topics :</a:t>
            </a:r>
            <a:endParaRPr lang="en-AU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Create a substantial increase in the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supply of affordable housing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Advocate to achieve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improved design quality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, internal amenity standards, environmental sustainability and diversity of apartments/homes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Plan and deliver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regional and local community infrastructure and services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for growing resident and worker populations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Deliver regional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sporting &amp; recreation facilities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offering diverse opportunities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Partner to increase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integrated community and educational settings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in the IMAP region</a:t>
            </a:r>
            <a:endParaRPr lang="en-AU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Improve the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health, wellbeing and safety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of the inner Melbourne community</a:t>
            </a:r>
          </a:p>
          <a:p>
            <a:pPr>
              <a:spcBef>
                <a:spcPts val="900"/>
              </a:spcBef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6875"/>
            <a:ext cx="8229600" cy="466726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GOALS &amp; STRATEGIES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A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400300"/>
            <a:ext cx="6743700" cy="3725863"/>
          </a:xfrm>
        </p:spPr>
        <p:txBody>
          <a:bodyPr/>
          <a:lstStyle/>
          <a:p>
            <a:r>
              <a:rPr lang="en-AU" dirty="0" smtClean="0"/>
              <a:t>Goal 1</a:t>
            </a: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295275" y="2286000"/>
            <a:ext cx="8524875" cy="413385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571500" y="2400300"/>
            <a:ext cx="8115300" cy="401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Goal 4: </a:t>
            </a:r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Distinctive, high quality neighbourhoods and places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Strategies cover topics :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Plan and deliver an integrated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open space network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for Inner Melbourne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Integrate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water sensitive landscapes, tree canopies, biodiversity and habitat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into design of parks and public spaces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Establish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design standards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to ensure new urban development protects and enhances amenity. 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Ensure urban renewal contributes to distinctive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high quality local neighbourhoods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positive development outcomes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in medium and high density environments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Work to improve the design and management of significant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public spaces and waterfront destinations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MAP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MAP_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MAP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IMAP_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MAP_pur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6826</TotalTime>
  <Words>699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IMAP_blue</vt:lpstr>
      <vt:lpstr>Custom Design</vt:lpstr>
      <vt:lpstr>IMAP_orange</vt:lpstr>
      <vt:lpstr>IMAP_red</vt:lpstr>
      <vt:lpstr>IMAP_teal</vt:lpstr>
      <vt:lpstr>IMAP_purple</vt:lpstr>
      <vt:lpstr>Slide 1</vt:lpstr>
      <vt:lpstr>Slide 2</vt:lpstr>
      <vt:lpstr>Slide 3</vt:lpstr>
      <vt:lpstr>Slide 4</vt:lpstr>
      <vt:lpstr>Slide 5</vt:lpstr>
      <vt:lpstr>GOALS &amp; STRATEGIES </vt:lpstr>
      <vt:lpstr>GOALS &amp; STRATEGIES </vt:lpstr>
      <vt:lpstr>GOALS &amp; STRATEGIES </vt:lpstr>
      <vt:lpstr>GOALS &amp; STRATEGIES </vt:lpstr>
      <vt:lpstr>GOALS &amp; STRATEGIES </vt:lpstr>
      <vt:lpstr>Slide 11</vt:lpstr>
      <vt:lpstr>Slide 12</vt:lpstr>
    </vt:vector>
  </TitlesOfParts>
  <Company>Grape Vine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Rayment</dc:creator>
  <cp:lastModifiedBy>emcelroy</cp:lastModifiedBy>
  <cp:revision>80</cp:revision>
  <cp:lastPrinted>2015-11-18T23:02:44Z</cp:lastPrinted>
  <dcterms:created xsi:type="dcterms:W3CDTF">2015-11-12T21:08:56Z</dcterms:created>
  <dcterms:modified xsi:type="dcterms:W3CDTF">2015-12-31T04:36:06Z</dcterms:modified>
</cp:coreProperties>
</file>